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63" r:id="rId6"/>
    <p:sldId id="265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1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14T15:38:46.132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77 2560,'4'-7'960,"1"2"-768,-5 2 128,0-1 32,0 0-96,0-4 32,0 1-960,0-4-384,-5-1-128,1-4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14T15:38:46.462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112 28 4096,'-9'0'1568,"5"0"-1216,0 3-384</inkml:trace>
</inkml:ink>
</file>

<file path=ppt/media/image1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395E0-F6B7-4873-BDAF-48868C205A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745BFC-8D35-4E59-BB6D-EC30C909A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8BD4A-7FF3-4633-9AF0-B397D24A7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113AD-7E68-4B03-A892-ABC0F6EA1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86231-DF66-477B-9696-057663DB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39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6F517-1827-4A79-A068-338F9530B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9D6B1D-60B9-443E-9601-45B1FE377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26095-8B96-4B7C-A8CA-74AC2E9F6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AB34D-58A1-4F4A-8D9C-76F7A7178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4BCE8-E19B-49AC-97F4-45B852477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49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5E4E34-CC26-421C-9471-A447A551F4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C64C4-C93E-4C6F-8017-F919A12FD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0BB88-3E49-4E70-BF54-6B6B0E6A9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4D9AD-29A4-48DF-8A72-596957DAD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AF8F9-3A59-437E-AFA0-CA5133B6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75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7AF5-CC6F-492E-8D1C-BEECAFB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F9B54-D8D9-41C1-8956-35C64043D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88F57-6B08-4F69-BE97-D01FE151E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F6FCA-F230-45D3-A301-342E075FA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DA8A0-FEFA-4C6D-AFAA-4138DAE9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529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F7BAE-F679-4D80-8D93-4F8781C80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B7989-5707-4013-800C-E00455EAC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EED33-9A60-4036-8C5C-EB6761210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307E9-12A6-4AB5-810C-99FAA86E6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8380E-478E-4899-BC4A-1D848DB01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45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57529-B344-4F2B-B521-EEF47E32C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F5C55-01CE-4943-8835-BAB620779A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A6D96-B2D4-4B31-BF34-CBB9C96865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4B9EA5-9414-4AF3-A386-EF5B59E6C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0E9C8-B458-4D04-B89C-B0E208469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05F84-DECA-4F82-AC44-F93BE322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04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607ED-9AB0-47A8-BDE5-AD0471A26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3CB938-7E15-433C-B57A-C1A06AEE3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38AFF3-267E-4D59-9FF3-2C7E7A8E7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E84BC1-FE04-47C5-9447-2BEA3F973B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9C51F9-7D21-49F7-B54C-4F86A045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A0E930-23A8-4D6E-82ED-466A9423B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241220-83D1-4C70-8B1C-FF47E1954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05308E-5CAC-4264-A0A7-89E161E8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863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ECA01-18E7-44B4-B203-DB3EE6A7A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15BEFC-8B84-495C-A9F2-263911211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555AE2-7AB0-4144-90C3-EE39833FF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29652-96C0-43F6-AA2C-2E68E1436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92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B1CCA1-6353-4094-9653-5943808F7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010DEF-FFE6-4EA8-86C5-13AE6407B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78A28-81DF-41C0-BE3E-55E81CE11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962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1B9C5-8CAB-4B8F-8274-4D290E55B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87D6B-09FC-487F-9D6F-2CABFA362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8985BE-99E8-4722-A4F8-CAE312937A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468C6F-9250-4852-AA9A-530ECA5A7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A3CB6-01E7-47FF-B427-429FE24B4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41268-D2D0-4F2D-AD38-C09D9B624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4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7D06B-41DE-4A8E-9C72-40DB19B43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910685-451A-459D-869C-3911871ADC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6EA6A-C8D6-45B9-BC14-45B3CD8B4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1A42E-832A-435C-A282-E3B7DE332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E777E6-14A5-46E0-8644-F35542388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96C675-2608-425A-8110-8D9DD2FA9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72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F624AC-2BE9-4EDC-9F7A-E6FF71C4B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A89BD-49D9-40B2-B01A-5DD09242B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2A825-9B6F-4FBF-8F14-30D446EC57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4F642-0145-4AC2-B267-FE0E3C30B271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9A3FE-1BC4-4E72-B4FB-95ECB862D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2E2B6-1DB2-4B0E-AA5E-2582BBD9D8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2F7C4-4732-4C8F-9E45-529360FEB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0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customXml" Target="../ink/ink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909145A1-6251-4818-B0F7-3AA0FD883C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DCD343-0FC0-420A-A862-700AA8C5B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/>
          </a:bodyPr>
          <a:lstStyle/>
          <a:p>
            <a:pPr algn="l"/>
            <a:r>
              <a:rPr lang="en-US" altLang="zh-CN" sz="6000" dirty="0">
                <a:solidFill>
                  <a:srgbClr val="FFFFFF"/>
                </a:solidFill>
              </a:rPr>
              <a:t>KNN and Model Selection</a:t>
            </a:r>
            <a:endParaRPr lang="en-US" sz="6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A9B10A-67D7-4FE4-968F-557A5A791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r>
              <a:rPr lang="en-US" sz="1400" dirty="0">
                <a:solidFill>
                  <a:srgbClr val="FFFFFF"/>
                </a:solidFill>
              </a:rPr>
              <a:t>Dr. Linrui Zhang</a:t>
            </a:r>
          </a:p>
          <a:p>
            <a:pPr algn="l"/>
            <a:r>
              <a:rPr lang="en-US" sz="1400" dirty="0">
                <a:solidFill>
                  <a:srgbClr val="FFFFFF"/>
                </a:solidFill>
              </a:rPr>
              <a:t>University of Central Missouri</a:t>
            </a:r>
          </a:p>
        </p:txBody>
      </p:sp>
    </p:spTree>
    <p:extLst>
      <p:ext uri="{BB962C8B-B14F-4D97-AF65-F5344CB8AC3E}">
        <p14:creationId xmlns:p14="http://schemas.microsoft.com/office/powerpoint/2010/main" val="349754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49089-122E-4340-9973-077B112D1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39776-5DE1-4184-BDFD-4B189B475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Instance-based Learning</a:t>
            </a:r>
          </a:p>
          <a:p>
            <a:pPr lvl="1"/>
            <a:r>
              <a:rPr lang="en-US" dirty="0"/>
              <a:t>K Nearest Neighbors (KNN)</a:t>
            </a:r>
          </a:p>
          <a:p>
            <a:r>
              <a:rPr lang="en-US" dirty="0"/>
              <a:t>Model Selection</a:t>
            </a:r>
          </a:p>
          <a:p>
            <a:pPr lvl="1"/>
            <a:r>
              <a:rPr lang="en-US" dirty="0"/>
              <a:t>Cross Validation</a:t>
            </a:r>
          </a:p>
        </p:txBody>
      </p:sp>
    </p:spTree>
    <p:extLst>
      <p:ext uri="{BB962C8B-B14F-4D97-AF65-F5344CB8AC3E}">
        <p14:creationId xmlns:p14="http://schemas.microsoft.com/office/powerpoint/2010/main" val="3427560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B1787-7272-47CA-9864-CA641505C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67062-3B76-4B12-87A5-BD4F5B9F7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Instance-based Learning</a:t>
            </a:r>
          </a:p>
          <a:p>
            <a:pPr lvl="1"/>
            <a:r>
              <a:rPr lang="en-US" dirty="0"/>
              <a:t>(1) Store your data and have a rest</a:t>
            </a:r>
          </a:p>
          <a:p>
            <a:pPr lvl="1"/>
            <a:r>
              <a:rPr lang="en-US" dirty="0"/>
              <a:t>(2) When you have a new instance z, wake up and use </a:t>
            </a:r>
            <a:r>
              <a:rPr lang="en-US" b="1" dirty="0"/>
              <a:t>an approach </a:t>
            </a:r>
            <a:r>
              <a:rPr lang="en-US" dirty="0"/>
              <a:t>to assign a value to z.</a:t>
            </a:r>
          </a:p>
          <a:p>
            <a:r>
              <a:rPr lang="en-US" dirty="0"/>
              <a:t>K Nearest Neighbors (KNN)</a:t>
            </a:r>
          </a:p>
          <a:p>
            <a:pPr lvl="1"/>
            <a:r>
              <a:rPr lang="en-US" dirty="0"/>
              <a:t>In k-NN classification, the output is a class membership. An object is classified by a plurality vote of its neighbors, with the object being assigned to the class most common among its k nearest neighbors (k is a positive integer, typically small). If k = 1, then the object is simply assigned to the class of that single nearest neighbor.</a:t>
            </a:r>
          </a:p>
        </p:txBody>
      </p:sp>
    </p:spTree>
    <p:extLst>
      <p:ext uri="{BB962C8B-B14F-4D97-AF65-F5344CB8AC3E}">
        <p14:creationId xmlns:p14="http://schemas.microsoft.com/office/powerpoint/2010/main" val="778853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27395-2028-48D3-B76C-982DFEF8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Nearest Neighbors (KNN) 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EA0AD43-66DB-42BD-9B32-6F8BA9325A81}"/>
              </a:ext>
            </a:extLst>
          </p:cNvPr>
          <p:cNvCxnSpPr>
            <a:cxnSpLocks/>
          </p:cNvCxnSpPr>
          <p:nvPr/>
        </p:nvCxnSpPr>
        <p:spPr>
          <a:xfrm>
            <a:off x="1852405" y="5098559"/>
            <a:ext cx="3829050" cy="72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FE897B8-E5A5-401B-91F5-CEFDE7A4C039}"/>
              </a:ext>
            </a:extLst>
          </p:cNvPr>
          <p:cNvCxnSpPr>
            <a:cxnSpLocks/>
          </p:cNvCxnSpPr>
          <p:nvPr/>
        </p:nvCxnSpPr>
        <p:spPr>
          <a:xfrm flipV="1">
            <a:off x="3781123" y="1594556"/>
            <a:ext cx="0" cy="45904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D2DA39B-7289-481C-B355-AA8E8FF18DCB}"/>
              </a:ext>
            </a:extLst>
          </p:cNvPr>
          <p:cNvCxnSpPr/>
          <p:nvPr/>
        </p:nvCxnSpPr>
        <p:spPr>
          <a:xfrm flipV="1">
            <a:off x="4411642" y="4986268"/>
            <a:ext cx="0" cy="11953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050F98-9CD2-4E46-BEF4-946E4B47881B}"/>
              </a:ext>
            </a:extLst>
          </p:cNvPr>
          <p:cNvCxnSpPr/>
          <p:nvPr/>
        </p:nvCxnSpPr>
        <p:spPr>
          <a:xfrm flipV="1">
            <a:off x="5100755" y="4986268"/>
            <a:ext cx="0" cy="11953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D956BD7-211A-4089-AA2D-955DF953897A}"/>
              </a:ext>
            </a:extLst>
          </p:cNvPr>
          <p:cNvCxnSpPr/>
          <p:nvPr/>
        </p:nvCxnSpPr>
        <p:spPr>
          <a:xfrm flipV="1">
            <a:off x="2476824" y="4986268"/>
            <a:ext cx="0" cy="11953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1A66DF4-96BD-414C-9070-34D86CFAC4E3}"/>
              </a:ext>
            </a:extLst>
          </p:cNvPr>
          <p:cNvCxnSpPr/>
          <p:nvPr/>
        </p:nvCxnSpPr>
        <p:spPr>
          <a:xfrm flipV="1">
            <a:off x="3165937" y="4986268"/>
            <a:ext cx="0" cy="11953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E07EC12-6933-4F75-BFC0-99D1E0D80B5A}"/>
              </a:ext>
            </a:extLst>
          </p:cNvPr>
          <p:cNvCxnSpPr>
            <a:cxnSpLocks/>
          </p:cNvCxnSpPr>
          <p:nvPr/>
        </p:nvCxnSpPr>
        <p:spPr>
          <a:xfrm>
            <a:off x="3781123" y="5650429"/>
            <a:ext cx="12957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D8BB902-3D3D-4B67-9962-9972922C37BB}"/>
              </a:ext>
            </a:extLst>
          </p:cNvPr>
          <p:cNvCxnSpPr>
            <a:cxnSpLocks/>
          </p:cNvCxnSpPr>
          <p:nvPr/>
        </p:nvCxnSpPr>
        <p:spPr>
          <a:xfrm>
            <a:off x="3781124" y="4540553"/>
            <a:ext cx="12957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0E539AF-1C90-4766-BADF-E7720C430DA8}"/>
              </a:ext>
            </a:extLst>
          </p:cNvPr>
          <p:cNvCxnSpPr>
            <a:cxnSpLocks/>
          </p:cNvCxnSpPr>
          <p:nvPr/>
        </p:nvCxnSpPr>
        <p:spPr>
          <a:xfrm>
            <a:off x="3781124" y="4013976"/>
            <a:ext cx="12957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A89C2E3-1711-4922-8340-7E06B3C5C809}"/>
              </a:ext>
            </a:extLst>
          </p:cNvPr>
          <p:cNvCxnSpPr>
            <a:cxnSpLocks/>
          </p:cNvCxnSpPr>
          <p:nvPr/>
        </p:nvCxnSpPr>
        <p:spPr>
          <a:xfrm>
            <a:off x="3781124" y="3423711"/>
            <a:ext cx="12957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CA68015-EFA6-40F7-9733-1C3F9639C3F3}"/>
              </a:ext>
            </a:extLst>
          </p:cNvPr>
          <p:cNvSpPr txBox="1"/>
          <p:nvPr/>
        </p:nvSpPr>
        <p:spPr>
          <a:xfrm>
            <a:off x="3528758" y="5047198"/>
            <a:ext cx="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2E3F5E-E79C-4516-8B0B-0C2AC9ABD66F}"/>
              </a:ext>
            </a:extLst>
          </p:cNvPr>
          <p:cNvSpPr txBox="1"/>
          <p:nvPr/>
        </p:nvSpPr>
        <p:spPr>
          <a:xfrm>
            <a:off x="4298065" y="5098559"/>
            <a:ext cx="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9ABE471-6484-4127-A569-D40C81047B72}"/>
              </a:ext>
            </a:extLst>
          </p:cNvPr>
          <p:cNvSpPr txBox="1"/>
          <p:nvPr/>
        </p:nvSpPr>
        <p:spPr>
          <a:xfrm>
            <a:off x="5005411" y="5098559"/>
            <a:ext cx="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D44FF6-A6F6-4202-AA62-E8073AD3D27E}"/>
              </a:ext>
            </a:extLst>
          </p:cNvPr>
          <p:cNvSpPr txBox="1"/>
          <p:nvPr/>
        </p:nvSpPr>
        <p:spPr>
          <a:xfrm>
            <a:off x="2983836" y="5106033"/>
            <a:ext cx="459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6050ED8-9BF2-4EF4-8D7F-00F9F355FC91}"/>
              </a:ext>
            </a:extLst>
          </p:cNvPr>
          <p:cNvSpPr txBox="1"/>
          <p:nvPr/>
        </p:nvSpPr>
        <p:spPr>
          <a:xfrm>
            <a:off x="2272706" y="5113037"/>
            <a:ext cx="459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50DCC3-8534-426B-905E-1DB3AB5C86F0}"/>
              </a:ext>
            </a:extLst>
          </p:cNvPr>
          <p:cNvSpPr txBox="1"/>
          <p:nvPr/>
        </p:nvSpPr>
        <p:spPr>
          <a:xfrm>
            <a:off x="3516894" y="4355887"/>
            <a:ext cx="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3A95C4-C6B3-45DB-9280-68AFE30DCAA5}"/>
              </a:ext>
            </a:extLst>
          </p:cNvPr>
          <p:cNvSpPr txBox="1"/>
          <p:nvPr/>
        </p:nvSpPr>
        <p:spPr>
          <a:xfrm>
            <a:off x="3516894" y="3825566"/>
            <a:ext cx="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91CDB3-D6B7-43C4-9EBE-84B2BA3735A7}"/>
              </a:ext>
            </a:extLst>
          </p:cNvPr>
          <p:cNvSpPr txBox="1"/>
          <p:nvPr/>
        </p:nvSpPr>
        <p:spPr>
          <a:xfrm>
            <a:off x="3516894" y="3242229"/>
            <a:ext cx="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EEC4EE-A8B9-4147-8D1E-4F03A948D00C}"/>
              </a:ext>
            </a:extLst>
          </p:cNvPr>
          <p:cNvSpPr txBox="1"/>
          <p:nvPr/>
        </p:nvSpPr>
        <p:spPr>
          <a:xfrm>
            <a:off x="3443163" y="5460842"/>
            <a:ext cx="459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35F652D-0FB3-4158-9EF8-D4D6E28F3C8E}"/>
              </a:ext>
            </a:extLst>
          </p:cNvPr>
          <p:cNvSpPr txBox="1"/>
          <p:nvPr/>
        </p:nvSpPr>
        <p:spPr>
          <a:xfrm>
            <a:off x="5793120" y="4928371"/>
            <a:ext cx="251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DDDD5A-4C1D-4981-A692-E5B0E7494025}"/>
              </a:ext>
            </a:extLst>
          </p:cNvPr>
          <p:cNvSpPr txBox="1"/>
          <p:nvPr/>
        </p:nvSpPr>
        <p:spPr>
          <a:xfrm>
            <a:off x="3437919" y="1465324"/>
            <a:ext cx="251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4A933D0-D2FC-447A-B23C-B33A8D6E898B}"/>
              </a:ext>
            </a:extLst>
          </p:cNvPr>
          <p:cNvSpPr/>
          <p:nvPr/>
        </p:nvSpPr>
        <p:spPr>
          <a:xfrm>
            <a:off x="3716336" y="4480115"/>
            <a:ext cx="129574" cy="13736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BCCD19B-99EC-4162-A335-72B9541F71F3}"/>
              </a:ext>
            </a:extLst>
          </p:cNvPr>
          <p:cNvSpPr/>
          <p:nvPr/>
        </p:nvSpPr>
        <p:spPr>
          <a:xfrm>
            <a:off x="4345230" y="5029877"/>
            <a:ext cx="129574" cy="13736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010654E-4D93-4193-88CF-1B3AE8B15D4F}"/>
              </a:ext>
            </a:extLst>
          </p:cNvPr>
          <p:cNvSpPr/>
          <p:nvPr/>
        </p:nvSpPr>
        <p:spPr>
          <a:xfrm>
            <a:off x="4345230" y="3942799"/>
            <a:ext cx="129574" cy="13736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B26785F-5837-4530-B32E-8EA008A7217F}"/>
              </a:ext>
            </a:extLst>
          </p:cNvPr>
          <p:cNvSpPr/>
          <p:nvPr/>
        </p:nvSpPr>
        <p:spPr>
          <a:xfrm>
            <a:off x="4988249" y="2329155"/>
            <a:ext cx="129574" cy="13736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F8DFB02-6C84-44CA-95AC-020E31D357CB}"/>
              </a:ext>
            </a:extLst>
          </p:cNvPr>
          <p:cNvSpPr/>
          <p:nvPr/>
        </p:nvSpPr>
        <p:spPr>
          <a:xfrm>
            <a:off x="5035874" y="3942799"/>
            <a:ext cx="129574" cy="1373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EDAF077-2091-420C-8EF8-CB5ABDFEC748}"/>
              </a:ext>
            </a:extLst>
          </p:cNvPr>
          <p:cNvSpPr/>
          <p:nvPr/>
        </p:nvSpPr>
        <p:spPr>
          <a:xfrm>
            <a:off x="3101150" y="4487586"/>
            <a:ext cx="129574" cy="1373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C6872A6-7595-4C8C-9D0A-B60069FE8322}"/>
              </a:ext>
            </a:extLst>
          </p:cNvPr>
          <p:cNvSpPr/>
          <p:nvPr/>
        </p:nvSpPr>
        <p:spPr>
          <a:xfrm>
            <a:off x="4345230" y="4471871"/>
            <a:ext cx="129574" cy="137364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1C74878-E448-46FA-A6CF-236E77C120F1}"/>
              </a:ext>
            </a:extLst>
          </p:cNvPr>
          <p:cNvSpPr/>
          <p:nvPr/>
        </p:nvSpPr>
        <p:spPr>
          <a:xfrm>
            <a:off x="7407806" y="2091933"/>
            <a:ext cx="129574" cy="13736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33D8A72-AFDB-41A8-B18F-21F9D5D5E48E}"/>
              </a:ext>
            </a:extLst>
          </p:cNvPr>
          <p:cNvSpPr/>
          <p:nvPr/>
        </p:nvSpPr>
        <p:spPr>
          <a:xfrm>
            <a:off x="3717453" y="3927240"/>
            <a:ext cx="129574" cy="1373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BF9A419-C740-43EC-A3EC-FE67611A1E20}"/>
              </a:ext>
            </a:extLst>
          </p:cNvPr>
          <p:cNvSpPr/>
          <p:nvPr/>
        </p:nvSpPr>
        <p:spPr>
          <a:xfrm>
            <a:off x="4324376" y="5587882"/>
            <a:ext cx="129574" cy="1373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4449873-E63F-47E4-A776-E311BCC2C598}"/>
              </a:ext>
            </a:extLst>
          </p:cNvPr>
          <p:cNvCxnSpPr>
            <a:cxnSpLocks/>
          </p:cNvCxnSpPr>
          <p:nvPr/>
        </p:nvCxnSpPr>
        <p:spPr>
          <a:xfrm>
            <a:off x="3766930" y="2895074"/>
            <a:ext cx="12957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515168A5-13C4-478A-97C5-D052F4E0755A}"/>
              </a:ext>
            </a:extLst>
          </p:cNvPr>
          <p:cNvSpPr txBox="1"/>
          <p:nvPr/>
        </p:nvSpPr>
        <p:spPr>
          <a:xfrm>
            <a:off x="3502700" y="2684223"/>
            <a:ext cx="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B2C229D-AF02-457B-A936-57463E13590D}"/>
              </a:ext>
            </a:extLst>
          </p:cNvPr>
          <p:cNvSpPr/>
          <p:nvPr/>
        </p:nvSpPr>
        <p:spPr>
          <a:xfrm>
            <a:off x="7407806" y="2911726"/>
            <a:ext cx="129574" cy="137364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921E61D-BAC9-4705-8E4C-42689B94F8C2}"/>
              </a:ext>
            </a:extLst>
          </p:cNvPr>
          <p:cNvSpPr/>
          <p:nvPr/>
        </p:nvSpPr>
        <p:spPr>
          <a:xfrm>
            <a:off x="7407806" y="3731519"/>
            <a:ext cx="129574" cy="137364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8CA2C41-373F-40B9-8D27-DE61BFF26E78}"/>
              </a:ext>
            </a:extLst>
          </p:cNvPr>
          <p:cNvSpPr txBox="1"/>
          <p:nvPr/>
        </p:nvSpPr>
        <p:spPr>
          <a:xfrm>
            <a:off x="7781925" y="1975949"/>
            <a:ext cx="11620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Negative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?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B41638D-A6AC-41FF-8AAA-2BA36E8FD1C4}"/>
              </a:ext>
            </a:extLst>
          </p:cNvPr>
          <p:cNvSpPr txBox="1"/>
          <p:nvPr/>
        </p:nvSpPr>
        <p:spPr>
          <a:xfrm>
            <a:off x="7407806" y="4652963"/>
            <a:ext cx="2369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NN        Positive</a:t>
            </a:r>
          </a:p>
          <a:p>
            <a:r>
              <a:rPr lang="en-US" dirty="0"/>
              <a:t>5NN         Positive</a:t>
            </a:r>
          </a:p>
          <a:p>
            <a:r>
              <a:rPr lang="en-US" dirty="0"/>
              <a:t>7 NN        Negative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91D681C-2AFB-48B6-A0AB-E1D101263BA5}"/>
              </a:ext>
            </a:extLst>
          </p:cNvPr>
          <p:cNvSpPr/>
          <p:nvPr/>
        </p:nvSpPr>
        <p:spPr>
          <a:xfrm>
            <a:off x="8101486" y="4766878"/>
            <a:ext cx="129574" cy="137364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6F30E8E-45B0-467A-9974-1B89F9651CE7}"/>
              </a:ext>
            </a:extLst>
          </p:cNvPr>
          <p:cNvSpPr/>
          <p:nvPr/>
        </p:nvSpPr>
        <p:spPr>
          <a:xfrm>
            <a:off x="8101486" y="5053058"/>
            <a:ext cx="129574" cy="137364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B8A6C4C-CE2A-47BD-BA73-81C9E3932E59}"/>
              </a:ext>
            </a:extLst>
          </p:cNvPr>
          <p:cNvCxnSpPr>
            <a:cxnSpLocks/>
          </p:cNvCxnSpPr>
          <p:nvPr/>
        </p:nvCxnSpPr>
        <p:spPr>
          <a:xfrm>
            <a:off x="3793849" y="2342938"/>
            <a:ext cx="12957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81122D4F-8A64-4DF6-8123-95FF30D0F1EE}"/>
              </a:ext>
            </a:extLst>
          </p:cNvPr>
          <p:cNvSpPr txBox="1"/>
          <p:nvPr/>
        </p:nvSpPr>
        <p:spPr>
          <a:xfrm>
            <a:off x="3501679" y="2262753"/>
            <a:ext cx="9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C5C9FE7E-6A31-4B05-9668-0F0BF7D2F820}"/>
              </a:ext>
            </a:extLst>
          </p:cNvPr>
          <p:cNvSpPr/>
          <p:nvPr/>
        </p:nvSpPr>
        <p:spPr>
          <a:xfrm>
            <a:off x="8101486" y="5360788"/>
            <a:ext cx="129574" cy="137364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081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D916C-6043-4A59-A2B7-B65E0FCBB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8AD5B-96F2-4F67-983B-ADAA3A8E8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Leave one out cross validation (LOOCV)</a:t>
            </a:r>
          </a:p>
          <a:p>
            <a:r>
              <a:rPr lang="en-US" dirty="0"/>
              <a:t>K-fold cross validation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98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1508A-C3F4-4869-BFDA-5F025FF88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699DF-7CDB-418D-97AB-F0655EDFE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Below are 10 samples given in the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is the leave-one-out cross-validation accuracy for 1-NN and 3-NN?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BFC679-2720-42DE-82B3-0E726E204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347202"/>
              </p:ext>
            </p:extLst>
          </p:nvPr>
        </p:nvGraphicFramePr>
        <p:xfrm>
          <a:off x="1155700" y="2553229"/>
          <a:ext cx="8127999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7530878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472608087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4638058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7343627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5190716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992281885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70535803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38182555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542332765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05841713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381844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76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3687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7FF47CE-C638-4061-9067-5FA5341491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976065"/>
              </p:ext>
            </p:extLst>
          </p:nvPr>
        </p:nvGraphicFramePr>
        <p:xfrm>
          <a:off x="1155700" y="4386791"/>
          <a:ext cx="8127999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7530878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472608087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4638058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7343627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5190716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992281885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70535803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38182555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542332765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05841713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381844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766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36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778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170429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0ED7F82-E1A9-4B4A-AA9B-8F615B3BC28F}"/>
              </a:ext>
            </a:extLst>
          </p:cNvPr>
          <p:cNvCxnSpPr/>
          <p:nvPr/>
        </p:nvCxnSpPr>
        <p:spPr>
          <a:xfrm>
            <a:off x="3940865" y="805070"/>
            <a:ext cx="75388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24EE80-CD5C-4588-94E8-5CF59647B84D}"/>
              </a:ext>
            </a:extLst>
          </p:cNvPr>
          <p:cNvCxnSpPr/>
          <p:nvPr/>
        </p:nvCxnSpPr>
        <p:spPr>
          <a:xfrm flipV="1">
            <a:off x="4899991" y="601317"/>
            <a:ext cx="0" cy="1888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51074CB-1DA5-4BAF-9F5D-8B0498937962}"/>
              </a:ext>
            </a:extLst>
          </p:cNvPr>
          <p:cNvCxnSpPr/>
          <p:nvPr/>
        </p:nvCxnSpPr>
        <p:spPr>
          <a:xfrm flipV="1">
            <a:off x="5936973" y="616226"/>
            <a:ext cx="0" cy="1888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C3AA12E-1E08-49B1-B4FA-CA883C808298}"/>
              </a:ext>
            </a:extLst>
          </p:cNvPr>
          <p:cNvCxnSpPr/>
          <p:nvPr/>
        </p:nvCxnSpPr>
        <p:spPr>
          <a:xfrm flipV="1">
            <a:off x="6955735" y="601317"/>
            <a:ext cx="0" cy="1888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E8B6B78-6267-4CBE-8FB0-A776AA116F66}"/>
              </a:ext>
            </a:extLst>
          </p:cNvPr>
          <p:cNvCxnSpPr/>
          <p:nvPr/>
        </p:nvCxnSpPr>
        <p:spPr>
          <a:xfrm flipV="1">
            <a:off x="7929770" y="601317"/>
            <a:ext cx="0" cy="1888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F39CC9-EB9C-43F4-B2C9-E9F0E8874896}"/>
              </a:ext>
            </a:extLst>
          </p:cNvPr>
          <p:cNvCxnSpPr/>
          <p:nvPr/>
        </p:nvCxnSpPr>
        <p:spPr>
          <a:xfrm flipV="1">
            <a:off x="8923683" y="601317"/>
            <a:ext cx="0" cy="1888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C39297-817F-4D58-9590-4F7E49A18689}"/>
              </a:ext>
            </a:extLst>
          </p:cNvPr>
          <p:cNvCxnSpPr/>
          <p:nvPr/>
        </p:nvCxnSpPr>
        <p:spPr>
          <a:xfrm flipV="1">
            <a:off x="9922564" y="601317"/>
            <a:ext cx="0" cy="1888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F8AAB7F-371D-4D29-8B9F-79A26D922830}"/>
              </a:ext>
            </a:extLst>
          </p:cNvPr>
          <p:cNvSpPr txBox="1"/>
          <p:nvPr/>
        </p:nvSpPr>
        <p:spPr>
          <a:xfrm>
            <a:off x="5789543" y="843240"/>
            <a:ext cx="44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FDF50A-B49D-45A3-B9B6-8F1382423F69}"/>
              </a:ext>
            </a:extLst>
          </p:cNvPr>
          <p:cNvSpPr txBox="1"/>
          <p:nvPr/>
        </p:nvSpPr>
        <p:spPr>
          <a:xfrm>
            <a:off x="4714462" y="790161"/>
            <a:ext cx="44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A5F562-3E14-4567-9F8B-5A123092095D}"/>
              </a:ext>
            </a:extLst>
          </p:cNvPr>
          <p:cNvSpPr txBox="1"/>
          <p:nvPr/>
        </p:nvSpPr>
        <p:spPr>
          <a:xfrm>
            <a:off x="6806648" y="841687"/>
            <a:ext cx="44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5D889B-C3BE-4492-8108-755407E27E35}"/>
              </a:ext>
            </a:extLst>
          </p:cNvPr>
          <p:cNvSpPr txBox="1"/>
          <p:nvPr/>
        </p:nvSpPr>
        <p:spPr>
          <a:xfrm>
            <a:off x="7769088" y="836696"/>
            <a:ext cx="44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32C848-8DEB-4470-AD3F-1EE05482F4C1}"/>
              </a:ext>
            </a:extLst>
          </p:cNvPr>
          <p:cNvSpPr txBox="1"/>
          <p:nvPr/>
        </p:nvSpPr>
        <p:spPr>
          <a:xfrm>
            <a:off x="8731528" y="843240"/>
            <a:ext cx="44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40C7D8-0F4B-4C43-9D97-620A2394304F}"/>
              </a:ext>
            </a:extLst>
          </p:cNvPr>
          <p:cNvSpPr txBox="1"/>
          <p:nvPr/>
        </p:nvSpPr>
        <p:spPr>
          <a:xfrm>
            <a:off x="9819033" y="819980"/>
            <a:ext cx="44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DC77589-2A85-477C-9903-AD8C4A09A6C4}"/>
              </a:ext>
            </a:extLst>
          </p:cNvPr>
          <p:cNvSpPr txBox="1"/>
          <p:nvPr/>
        </p:nvSpPr>
        <p:spPr>
          <a:xfrm>
            <a:off x="11220448" y="853840"/>
            <a:ext cx="44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37BBD0-7317-4A01-A65D-71E2AA068636}"/>
              </a:ext>
            </a:extLst>
          </p:cNvPr>
          <p:cNvSpPr/>
          <p:nvPr/>
        </p:nvSpPr>
        <p:spPr>
          <a:xfrm>
            <a:off x="5651226" y="698359"/>
            <a:ext cx="135832" cy="150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D57AFD0-B876-4058-B2FC-37ED3192FC93}"/>
              </a:ext>
            </a:extLst>
          </p:cNvPr>
          <p:cNvSpPr/>
          <p:nvPr/>
        </p:nvSpPr>
        <p:spPr>
          <a:xfrm>
            <a:off x="7443582" y="666447"/>
            <a:ext cx="135832" cy="150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DEFB5D2-158C-47C0-AF45-8B88D62AAF8F}"/>
              </a:ext>
            </a:extLst>
          </p:cNvPr>
          <p:cNvSpPr/>
          <p:nvPr/>
        </p:nvSpPr>
        <p:spPr>
          <a:xfrm>
            <a:off x="9125782" y="666447"/>
            <a:ext cx="135832" cy="150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9ABB6E8-CEFA-4570-BF6C-167ADE5BC7BB}"/>
              </a:ext>
            </a:extLst>
          </p:cNvPr>
          <p:cNvSpPr/>
          <p:nvPr/>
        </p:nvSpPr>
        <p:spPr>
          <a:xfrm>
            <a:off x="9399521" y="666423"/>
            <a:ext cx="135832" cy="150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EC849CF-13F5-4F1E-8B27-DF07322694F2}"/>
              </a:ext>
            </a:extLst>
          </p:cNvPr>
          <p:cNvSpPr/>
          <p:nvPr/>
        </p:nvSpPr>
        <p:spPr>
          <a:xfrm>
            <a:off x="6545750" y="678621"/>
            <a:ext cx="135832" cy="15066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DB11E08-FDEB-4460-B288-36B62C4912A4}"/>
              </a:ext>
            </a:extLst>
          </p:cNvPr>
          <p:cNvSpPr/>
          <p:nvPr/>
        </p:nvSpPr>
        <p:spPr>
          <a:xfrm>
            <a:off x="6892375" y="666423"/>
            <a:ext cx="135832" cy="15066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7119080-B537-4EBD-A21C-DE21445F8380}"/>
              </a:ext>
            </a:extLst>
          </p:cNvPr>
          <p:cNvSpPr/>
          <p:nvPr/>
        </p:nvSpPr>
        <p:spPr>
          <a:xfrm>
            <a:off x="7886287" y="662469"/>
            <a:ext cx="135832" cy="15066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5FB177F-9924-4311-812C-C501209E833A}"/>
              </a:ext>
            </a:extLst>
          </p:cNvPr>
          <p:cNvSpPr/>
          <p:nvPr/>
        </p:nvSpPr>
        <p:spPr>
          <a:xfrm>
            <a:off x="8387390" y="676072"/>
            <a:ext cx="135832" cy="15066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DF62072-B8CC-4AFC-8284-08943DCF064B}"/>
              </a:ext>
            </a:extLst>
          </p:cNvPr>
          <p:cNvSpPr/>
          <p:nvPr/>
        </p:nvSpPr>
        <p:spPr>
          <a:xfrm>
            <a:off x="9974747" y="669314"/>
            <a:ext cx="135832" cy="15066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8227525-8A2A-4036-9A0B-3E51B0F68E75}"/>
              </a:ext>
            </a:extLst>
          </p:cNvPr>
          <p:cNvSpPr/>
          <p:nvPr/>
        </p:nvSpPr>
        <p:spPr>
          <a:xfrm>
            <a:off x="10918962" y="673338"/>
            <a:ext cx="135832" cy="15066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FAAB50DD-436C-4AC6-AC97-A5D46C89F6CF}"/>
              </a:ext>
            </a:extLst>
          </p:cNvPr>
          <p:cNvGrpSpPr/>
          <p:nvPr/>
        </p:nvGrpSpPr>
        <p:grpSpPr>
          <a:xfrm>
            <a:off x="7119329" y="985109"/>
            <a:ext cx="30240" cy="83160"/>
            <a:chOff x="7119329" y="985109"/>
            <a:chExt cx="30240" cy="83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55" name="Ink 154">
                  <a:extLst>
                    <a:ext uri="{FF2B5EF4-FFF2-40B4-BE49-F238E27FC236}">
                      <a16:creationId xmlns:a16="http://schemas.microsoft.com/office/drawing/2014/main" id="{37B78ACB-B597-45E0-8C7F-9EF729FFB29C}"/>
                    </a:ext>
                  </a:extLst>
                </p14:cNvPr>
                <p14:cNvContentPartPr/>
                <p14:nvPr/>
              </p14:nvContentPartPr>
              <p14:xfrm>
                <a:off x="7145969" y="1040189"/>
                <a:ext cx="3600" cy="28080"/>
              </p14:xfrm>
            </p:contentPart>
          </mc:Choice>
          <mc:Fallback xmlns="">
            <p:pic>
              <p:nvPicPr>
                <p:cNvPr id="155" name="Ink 154">
                  <a:extLst>
                    <a:ext uri="{FF2B5EF4-FFF2-40B4-BE49-F238E27FC236}">
                      <a16:creationId xmlns:a16="http://schemas.microsoft.com/office/drawing/2014/main" id="{37B78ACB-B597-45E0-8C7F-9EF729FFB29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128329" y="1022189"/>
                  <a:ext cx="3924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56" name="Ink 155">
                  <a:extLst>
                    <a:ext uri="{FF2B5EF4-FFF2-40B4-BE49-F238E27FC236}">
                      <a16:creationId xmlns:a16="http://schemas.microsoft.com/office/drawing/2014/main" id="{92A81AEE-70DC-4C44-91B3-04929C545084}"/>
                    </a:ext>
                  </a:extLst>
                </p14:cNvPr>
                <p14:cNvContentPartPr/>
                <p14:nvPr/>
              </p14:nvContentPartPr>
              <p14:xfrm>
                <a:off x="7119329" y="985109"/>
                <a:ext cx="6480" cy="1440"/>
              </p14:xfrm>
            </p:contentPart>
          </mc:Choice>
          <mc:Fallback xmlns="">
            <p:pic>
              <p:nvPicPr>
                <p:cNvPr id="156" name="Ink 155">
                  <a:extLst>
                    <a:ext uri="{FF2B5EF4-FFF2-40B4-BE49-F238E27FC236}">
                      <a16:creationId xmlns:a16="http://schemas.microsoft.com/office/drawing/2014/main" id="{92A81AEE-70DC-4C44-91B3-04929C545084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101689" y="967469"/>
                  <a:ext cx="42120" cy="370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375835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CBAA-C266-4DBC-A0EF-A47BB0346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647A2-1C10-44D9-8E28-611042681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Below are five samples given in the dataset</a:t>
            </a:r>
          </a:p>
          <a:p>
            <a:r>
              <a:rPr lang="en-US" dirty="0"/>
              <a:t>Which of the following is leave-one-out cross-validation accuracy for 3-NN</a:t>
            </a:r>
          </a:p>
          <a:p>
            <a:pPr marL="0" indent="0">
              <a:buNone/>
            </a:pPr>
            <a:r>
              <a:rPr lang="en-US" dirty="0"/>
              <a:t>    (A)  0   (B)  0.4  (C)  0.8   (D)  1</a:t>
            </a:r>
          </a:p>
          <a:p>
            <a:r>
              <a:rPr lang="en-US" dirty="0"/>
              <a:t>Which of  the following value of K will have the least leave-one-out cross validation accuracy</a:t>
            </a:r>
          </a:p>
          <a:p>
            <a:pPr marL="0" indent="0">
              <a:buNone/>
            </a:pPr>
            <a:r>
              <a:rPr lang="en-US" dirty="0"/>
              <a:t>   (A) 1 NN (B) 3 NN (C) 4NN (D) All have same leave one out error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E645F5-D521-44CA-A6A9-E367E5A41540}"/>
              </a:ext>
            </a:extLst>
          </p:cNvPr>
          <p:cNvCxnSpPr/>
          <p:nvPr/>
        </p:nvCxnSpPr>
        <p:spPr>
          <a:xfrm>
            <a:off x="2205038" y="291465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91466-3B0B-467C-9340-6AC6022BCFE1}"/>
              </a:ext>
            </a:extLst>
          </p:cNvPr>
          <p:cNvCxnSpPr/>
          <p:nvPr/>
        </p:nvCxnSpPr>
        <p:spPr>
          <a:xfrm>
            <a:off x="8443913" y="818357"/>
            <a:ext cx="395288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10966E1-AEDB-478A-A375-4A7CE3B12D04}"/>
              </a:ext>
            </a:extLst>
          </p:cNvPr>
          <p:cNvCxnSpPr>
            <a:cxnSpLocks/>
          </p:cNvCxnSpPr>
          <p:nvPr/>
        </p:nvCxnSpPr>
        <p:spPr>
          <a:xfrm flipV="1">
            <a:off x="8643938" y="639763"/>
            <a:ext cx="0" cy="3571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ED27894-21A2-4F08-AFDE-8C209F95867C}"/>
              </a:ext>
            </a:extLst>
          </p:cNvPr>
          <p:cNvCxnSpPr/>
          <p:nvPr/>
        </p:nvCxnSpPr>
        <p:spPr>
          <a:xfrm>
            <a:off x="9777413" y="818357"/>
            <a:ext cx="395288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8B3575F-5811-4181-BD95-8F9F96F73805}"/>
              </a:ext>
            </a:extLst>
          </p:cNvPr>
          <p:cNvCxnSpPr>
            <a:cxnSpLocks/>
          </p:cNvCxnSpPr>
          <p:nvPr/>
        </p:nvCxnSpPr>
        <p:spPr>
          <a:xfrm flipV="1">
            <a:off x="9977438" y="639763"/>
            <a:ext cx="0" cy="3571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FC6762-C654-4012-A90B-1C1A1DAA9629}"/>
              </a:ext>
            </a:extLst>
          </p:cNvPr>
          <p:cNvCxnSpPr/>
          <p:nvPr/>
        </p:nvCxnSpPr>
        <p:spPr>
          <a:xfrm>
            <a:off x="8501063" y="2004219"/>
            <a:ext cx="395288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12AD64C-A63A-4B03-9256-99E1AD21EDCD}"/>
              </a:ext>
            </a:extLst>
          </p:cNvPr>
          <p:cNvCxnSpPr>
            <a:cxnSpLocks/>
          </p:cNvCxnSpPr>
          <p:nvPr/>
        </p:nvCxnSpPr>
        <p:spPr>
          <a:xfrm flipV="1">
            <a:off x="8701088" y="1825625"/>
            <a:ext cx="0" cy="3571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D369CA-6D89-4004-8464-B115E7C9DA27}"/>
              </a:ext>
            </a:extLst>
          </p:cNvPr>
          <p:cNvCxnSpPr/>
          <p:nvPr/>
        </p:nvCxnSpPr>
        <p:spPr>
          <a:xfrm>
            <a:off x="9834563" y="2004219"/>
            <a:ext cx="395288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40D8C4E-4B2E-4908-8BA8-C593A532A103}"/>
              </a:ext>
            </a:extLst>
          </p:cNvPr>
          <p:cNvCxnSpPr>
            <a:cxnSpLocks/>
          </p:cNvCxnSpPr>
          <p:nvPr/>
        </p:nvCxnSpPr>
        <p:spPr>
          <a:xfrm flipV="1">
            <a:off x="10034588" y="1825625"/>
            <a:ext cx="0" cy="3571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7422195-F593-4E26-99CD-E5681BCDC43B}"/>
              </a:ext>
            </a:extLst>
          </p:cNvPr>
          <p:cNvCxnSpPr/>
          <p:nvPr/>
        </p:nvCxnSpPr>
        <p:spPr>
          <a:xfrm>
            <a:off x="9120188" y="1447006"/>
            <a:ext cx="395288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7179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336</Words>
  <Application>Microsoft Office PowerPoint</Application>
  <PresentationFormat>Widescreen</PresentationFormat>
  <Paragraphs>105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KNN and Model Selection</vt:lpstr>
      <vt:lpstr>Outline</vt:lpstr>
      <vt:lpstr>Instance-based Learning</vt:lpstr>
      <vt:lpstr>K Nearest Neighbors (KNN)  </vt:lpstr>
      <vt:lpstr>Cross Validation</vt:lpstr>
      <vt:lpstr>Example</vt:lpstr>
      <vt:lpstr>Quiz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KNN and Model Selection</dc:title>
  <dc:creator>张 琳瑞</dc:creator>
  <cp:lastModifiedBy>Linrui Zhang</cp:lastModifiedBy>
  <cp:revision>5</cp:revision>
  <dcterms:created xsi:type="dcterms:W3CDTF">2022-06-06T18:40:28Z</dcterms:created>
  <dcterms:modified xsi:type="dcterms:W3CDTF">2024-06-12T01:04:39Z</dcterms:modified>
</cp:coreProperties>
</file>

<file path=docProps/thumbnail.jpeg>
</file>